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8"/>
  </p:notesMasterIdLst>
  <p:sldIdLst>
    <p:sldId id="256" r:id="rId2"/>
    <p:sldId id="291" r:id="rId3"/>
    <p:sldId id="257" r:id="rId4"/>
    <p:sldId id="258" r:id="rId5"/>
    <p:sldId id="292" r:id="rId6"/>
    <p:sldId id="293" r:id="rId7"/>
    <p:sldId id="290" r:id="rId8"/>
    <p:sldId id="284" r:id="rId9"/>
    <p:sldId id="289" r:id="rId10"/>
    <p:sldId id="259" r:id="rId11"/>
    <p:sldId id="261" r:id="rId12"/>
    <p:sldId id="285" r:id="rId13"/>
    <p:sldId id="260" r:id="rId14"/>
    <p:sldId id="264" r:id="rId15"/>
    <p:sldId id="263" r:id="rId16"/>
    <p:sldId id="265" r:id="rId17"/>
    <p:sldId id="266" r:id="rId18"/>
    <p:sldId id="267" r:id="rId19"/>
    <p:sldId id="286" r:id="rId20"/>
    <p:sldId id="282" r:id="rId21"/>
    <p:sldId id="268" r:id="rId22"/>
    <p:sldId id="269" r:id="rId23"/>
    <p:sldId id="270" r:id="rId24"/>
    <p:sldId id="271" r:id="rId25"/>
    <p:sldId id="272" r:id="rId26"/>
    <p:sldId id="287" r:id="rId27"/>
    <p:sldId id="288" r:id="rId28"/>
    <p:sldId id="273" r:id="rId29"/>
    <p:sldId id="275" r:id="rId30"/>
    <p:sldId id="276" r:id="rId31"/>
    <p:sldId id="277" r:id="rId32"/>
    <p:sldId id="280" r:id="rId33"/>
    <p:sldId id="281" r:id="rId34"/>
    <p:sldId id="274" r:id="rId35"/>
    <p:sldId id="278" r:id="rId36"/>
    <p:sldId id="279" r:id="rId3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1FA602A-FDF7-4CBF-BDF4-8CB512C7144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132F2EB-FAD8-4944-B550-FD0547AA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2F2EB-FAD8-4944-B550-FD0547AA8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2F2EB-FAD8-4944-B550-FD0547AA8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5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844FB9-4E52-492E-A7ED-280EBB42B6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2FA-B284-4326-95F6-EA28113F0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A7F1BED-E2AC-4728-BFC8-120224428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DDA69B-17B8-47F3-B6E3-F6051CD44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15A15E-D3C4-450F-AE13-09F168BCB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00A073-5FF5-4830-B3CA-014392292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8B99-C3BA-4AD5-BA9D-AC4EF9D248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75D86-F164-4DF5-9DCD-BAF4F002A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58D-E993-4F7F-988F-63C6E2416A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8825-A339-4D6D-9C9A-142578917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E15-6FEF-489D-BA39-A476600A83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974C-D61E-4F26-AEED-805AB9C3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E81515-4D68-4FBF-AABA-CDC3C27D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57B9-64C1-426F-8EC5-B4F87903E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3DC0786-F84E-4FA9-88A9-0C5B5FB7A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\\HADES\USR\USERS\THUTCHINSON\public_www\A_%207th%20Grade%20Science%20Files\Structure%20of%20Matter%20Unit\Technology%2080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-wDdFyeLpM" TargetMode="External"/><Relationship Id="rId2" Type="http://schemas.openxmlformats.org/officeDocument/2006/relationships/hyperlink" Target="file:///\\Hades\usr\Users\THutchinson\public_www\A_%207th%20Grade%20Science%20Files\Structure%20of%20Matter%20Unit\Atoms_Elements_Compounds_Etc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m4kids.com/files/matter_intro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en.wikipedia.org/wiki/File:Chadwick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thnDxFdkzZ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://learn.genetics.utah.edu/content/cells/scale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htwins.net/scale2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ciencenewsblog.com/pics/electronmotionfilmed.gif&amp;imgrefurl=http://www.sciencenewsblog.com/cgi-bin/snblog.pl?snblog=225081&amp;usg=__3aKOa2-oos1OHV2W6iISm4u-hBg=&amp;h=276&amp;w=273&amp;sz=30&amp;hl=en&amp;start=7&amp;um=1&amp;tbnid=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earn.genetics.utah.edu/content/begin/cells/scale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do we know all this stuff anyway?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Democritus</a:t>
            </a:r>
            <a:r>
              <a:rPr lang="en-US" dirty="0" smtClean="0"/>
              <a:t> proposed the atom around </a:t>
            </a:r>
            <a:r>
              <a:rPr lang="en-US" b="1" dirty="0" smtClean="0">
                <a:solidFill>
                  <a:srgbClr val="FFFF00"/>
                </a:solidFill>
              </a:rPr>
              <a:t>440 BC. </a:t>
            </a:r>
            <a:r>
              <a:rPr lang="en-US" dirty="0" smtClean="0"/>
              <a:t>The </a:t>
            </a:r>
            <a:r>
              <a:rPr lang="en-US" dirty="0"/>
              <a:t>word “atom” </a:t>
            </a:r>
            <a:r>
              <a:rPr lang="en-US" dirty="0" smtClean="0"/>
              <a:t> is from the Greek word “</a:t>
            </a:r>
            <a:r>
              <a:rPr lang="en-US" dirty="0" err="1" smtClean="0"/>
              <a:t>atomos</a:t>
            </a:r>
            <a:r>
              <a:rPr lang="en-US" dirty="0" smtClean="0"/>
              <a:t>” which means “indivisible”.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He asked: Could matter like the coin below be divided into smaller and smaller pieces forever, or was there a </a:t>
            </a:r>
            <a:r>
              <a:rPr lang="en-US" u="sng" dirty="0" smtClean="0"/>
              <a:t>limit</a:t>
            </a:r>
            <a:r>
              <a:rPr lang="en-US" dirty="0" smtClean="0"/>
              <a:t> to the number of times a piece of matter could be </a:t>
            </a:r>
            <a:r>
              <a:rPr lang="en-US" u="sng" dirty="0" smtClean="0"/>
              <a:t>divided</a:t>
            </a:r>
            <a:r>
              <a:rPr lang="en-US" dirty="0" smtClean="0"/>
              <a:t>? 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He concluded that atoms are….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</a:rPr>
              <a:t>indivisible .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</a:rPr>
              <a:t>too small to see.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</a:rPr>
              <a:t>always moving.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37667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the Greek philosopher Democritus who began the search for a description of matter more than </a:t>
            </a:r>
            <a:r>
              <a:rPr lang="en-US" u="sng" dirty="0" smtClean="0"/>
              <a:t>2400</a:t>
            </a:r>
            <a:r>
              <a:rPr lang="en-US" dirty="0" smtClean="0"/>
              <a:t> years ago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 action="ppaction://hlinkfile"/>
              </a:rPr>
              <a:t>Scanning Tunneling Microscope 1980’s + other 80’s technology fun.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Greek beginning</a:t>
            </a:r>
          </a:p>
        </p:txBody>
      </p:sp>
      <p:pic>
        <p:nvPicPr>
          <p:cNvPr id="6" name="Picture 4" descr="democ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066800"/>
            <a:ext cx="2590800" cy="3196870"/>
          </a:xfrm>
          <a:prstGeom prst="rect">
            <a:avLst/>
          </a:prstGeom>
          <a:noFill/>
        </p:spPr>
      </p:pic>
      <p:pic>
        <p:nvPicPr>
          <p:cNvPr id="1026" name="Picture 2" descr="http://t2.gstatic.com/images?q=tbn:ANd9GcSkBf2-CHjylML4ycXWkaeGrmI0yDoD89k9Oouki1z3KRg2krnG8A:upload.wikimedia.org/wikipedia/commons/9/96/EarlyAthenianCo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00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8" name="SMARTInkShape-Group3"/>
          <p:cNvGrpSpPr/>
          <p:nvPr/>
        </p:nvGrpSpPr>
        <p:grpSpPr>
          <a:xfrm>
            <a:off x="1735931" y="4644751"/>
            <a:ext cx="2409358" cy="225873"/>
            <a:chOff x="1735931" y="4644751"/>
            <a:chExt cx="2409358" cy="225873"/>
          </a:xfrm>
        </p:grpSpPr>
        <p:sp>
          <p:nvSpPr>
            <p:cNvPr id="1024" name="SMARTInkShape-27"/>
            <p:cNvSpPr/>
            <p:nvPr/>
          </p:nvSpPr>
          <p:spPr>
            <a:xfrm>
              <a:off x="1821656" y="4679156"/>
              <a:ext cx="14289" cy="157164"/>
            </a:xfrm>
            <a:custGeom>
              <a:avLst/>
              <a:gdLst/>
              <a:ahLst/>
              <a:cxnLst/>
              <a:rect l="0" t="0" r="0" b="0"/>
              <a:pathLst>
                <a:path w="14289" h="157164">
                  <a:moveTo>
                    <a:pt x="0" y="0"/>
                  </a:moveTo>
                  <a:lnTo>
                    <a:pt x="5655" y="33201"/>
                  </a:lnTo>
                  <a:lnTo>
                    <a:pt x="6703" y="63548"/>
                  </a:lnTo>
                  <a:lnTo>
                    <a:pt x="7057" y="94662"/>
                  </a:lnTo>
                  <a:lnTo>
                    <a:pt x="7921" y="126708"/>
                  </a:lnTo>
                  <a:lnTo>
                    <a:pt x="14288" y="157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8"/>
            <p:cNvSpPr/>
            <p:nvPr/>
          </p:nvSpPr>
          <p:spPr>
            <a:xfrm>
              <a:off x="1735931" y="4644751"/>
              <a:ext cx="335758" cy="170138"/>
            </a:xfrm>
            <a:custGeom>
              <a:avLst/>
              <a:gdLst/>
              <a:ahLst/>
              <a:cxnLst/>
              <a:rect l="0" t="0" r="0" b="0"/>
              <a:pathLst>
                <a:path w="335758" h="170138">
                  <a:moveTo>
                    <a:pt x="0" y="20118"/>
                  </a:moveTo>
                  <a:lnTo>
                    <a:pt x="31466" y="20118"/>
                  </a:lnTo>
                  <a:lnTo>
                    <a:pt x="63087" y="20118"/>
                  </a:lnTo>
                  <a:lnTo>
                    <a:pt x="91554" y="20118"/>
                  </a:lnTo>
                  <a:lnTo>
                    <a:pt x="121978" y="15208"/>
                  </a:lnTo>
                  <a:lnTo>
                    <a:pt x="151389" y="11299"/>
                  </a:lnTo>
                  <a:lnTo>
                    <a:pt x="184625" y="1641"/>
                  </a:lnTo>
                  <a:lnTo>
                    <a:pt x="199531" y="0"/>
                  </a:lnTo>
                  <a:lnTo>
                    <a:pt x="204458" y="2737"/>
                  </a:lnTo>
                  <a:lnTo>
                    <a:pt x="207743" y="7737"/>
                  </a:lnTo>
                  <a:lnTo>
                    <a:pt x="212366" y="27826"/>
                  </a:lnTo>
                  <a:lnTo>
                    <a:pt x="213928" y="59740"/>
                  </a:lnTo>
                  <a:lnTo>
                    <a:pt x="214199" y="87244"/>
                  </a:lnTo>
                  <a:lnTo>
                    <a:pt x="214290" y="121807"/>
                  </a:lnTo>
                  <a:lnTo>
                    <a:pt x="214303" y="128813"/>
                  </a:lnTo>
                  <a:lnTo>
                    <a:pt x="215100" y="127506"/>
                  </a:lnTo>
                  <a:lnTo>
                    <a:pt x="220808" y="112085"/>
                  </a:lnTo>
                  <a:lnTo>
                    <a:pt x="241048" y="86987"/>
                  </a:lnTo>
                  <a:lnTo>
                    <a:pt x="258747" y="76355"/>
                  </a:lnTo>
                  <a:lnTo>
                    <a:pt x="274278" y="75010"/>
                  </a:lnTo>
                  <a:lnTo>
                    <a:pt x="290176" y="77852"/>
                  </a:lnTo>
                  <a:lnTo>
                    <a:pt x="302534" y="84406"/>
                  </a:lnTo>
                  <a:lnTo>
                    <a:pt x="318416" y="100814"/>
                  </a:lnTo>
                  <a:lnTo>
                    <a:pt x="329384" y="120757"/>
                  </a:lnTo>
                  <a:lnTo>
                    <a:pt x="335757" y="1701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29"/>
            <p:cNvSpPr/>
            <p:nvPr/>
          </p:nvSpPr>
          <p:spPr>
            <a:xfrm>
              <a:off x="2135981" y="4722019"/>
              <a:ext cx="214314" cy="84015"/>
            </a:xfrm>
            <a:custGeom>
              <a:avLst/>
              <a:gdLst/>
              <a:ahLst/>
              <a:cxnLst/>
              <a:rect l="0" t="0" r="0" b="0"/>
              <a:pathLst>
                <a:path w="214314" h="84015">
                  <a:moveTo>
                    <a:pt x="0" y="78581"/>
                  </a:moveTo>
                  <a:lnTo>
                    <a:pt x="3793" y="74789"/>
                  </a:lnTo>
                  <a:lnTo>
                    <a:pt x="9888" y="72927"/>
                  </a:lnTo>
                  <a:lnTo>
                    <a:pt x="17095" y="71305"/>
                  </a:lnTo>
                  <a:lnTo>
                    <a:pt x="38284" y="57789"/>
                  </a:lnTo>
                  <a:lnTo>
                    <a:pt x="44796" y="51349"/>
                  </a:lnTo>
                  <a:lnTo>
                    <a:pt x="46533" y="48520"/>
                  </a:lnTo>
                  <a:lnTo>
                    <a:pt x="48977" y="29369"/>
                  </a:lnTo>
                  <a:lnTo>
                    <a:pt x="45316" y="16757"/>
                  </a:lnTo>
                  <a:lnTo>
                    <a:pt x="39190" y="7447"/>
                  </a:lnTo>
                  <a:lnTo>
                    <a:pt x="33822" y="3310"/>
                  </a:lnTo>
                  <a:lnTo>
                    <a:pt x="30486" y="3794"/>
                  </a:lnTo>
                  <a:lnTo>
                    <a:pt x="22545" y="8566"/>
                  </a:lnTo>
                  <a:lnTo>
                    <a:pt x="15841" y="18094"/>
                  </a:lnTo>
                  <a:lnTo>
                    <a:pt x="12942" y="23969"/>
                  </a:lnTo>
                  <a:lnTo>
                    <a:pt x="11838" y="34730"/>
                  </a:lnTo>
                  <a:lnTo>
                    <a:pt x="12654" y="39822"/>
                  </a:lnTo>
                  <a:lnTo>
                    <a:pt x="17795" y="49713"/>
                  </a:lnTo>
                  <a:lnTo>
                    <a:pt x="21388" y="54573"/>
                  </a:lnTo>
                  <a:lnTo>
                    <a:pt x="31731" y="62090"/>
                  </a:lnTo>
                  <a:lnTo>
                    <a:pt x="61566" y="73383"/>
                  </a:lnTo>
                  <a:lnTo>
                    <a:pt x="81125" y="77041"/>
                  </a:lnTo>
                  <a:lnTo>
                    <a:pt x="100766" y="74332"/>
                  </a:lnTo>
                  <a:lnTo>
                    <a:pt x="117875" y="64711"/>
                  </a:lnTo>
                  <a:lnTo>
                    <a:pt x="143741" y="41720"/>
                  </a:lnTo>
                  <a:lnTo>
                    <a:pt x="145834" y="42894"/>
                  </a:lnTo>
                  <a:lnTo>
                    <a:pt x="148159" y="52666"/>
                  </a:lnTo>
                  <a:lnTo>
                    <a:pt x="147076" y="63359"/>
                  </a:lnTo>
                  <a:lnTo>
                    <a:pt x="143705" y="83159"/>
                  </a:lnTo>
                  <a:lnTo>
                    <a:pt x="144222" y="84014"/>
                  </a:lnTo>
                  <a:lnTo>
                    <a:pt x="146913" y="78615"/>
                  </a:lnTo>
                  <a:lnTo>
                    <a:pt x="151727" y="45532"/>
                  </a:lnTo>
                  <a:lnTo>
                    <a:pt x="156334" y="34524"/>
                  </a:lnTo>
                  <a:lnTo>
                    <a:pt x="176731" y="9681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30"/>
            <p:cNvSpPr/>
            <p:nvPr/>
          </p:nvSpPr>
          <p:spPr>
            <a:xfrm>
              <a:off x="2400300" y="4742537"/>
              <a:ext cx="107157" cy="86639"/>
            </a:xfrm>
            <a:custGeom>
              <a:avLst/>
              <a:gdLst/>
              <a:ahLst/>
              <a:cxnLst/>
              <a:rect l="0" t="0" r="0" b="0"/>
              <a:pathLst>
                <a:path w="107157" h="86639">
                  <a:moveTo>
                    <a:pt x="0" y="50919"/>
                  </a:moveTo>
                  <a:lnTo>
                    <a:pt x="22245" y="57070"/>
                  </a:lnTo>
                  <a:lnTo>
                    <a:pt x="25148" y="56607"/>
                  </a:lnTo>
                  <a:lnTo>
                    <a:pt x="37962" y="51825"/>
                  </a:lnTo>
                  <a:lnTo>
                    <a:pt x="42801" y="44972"/>
                  </a:lnTo>
                  <a:lnTo>
                    <a:pt x="46804" y="33195"/>
                  </a:lnTo>
                  <a:lnTo>
                    <a:pt x="48264" y="11095"/>
                  </a:lnTo>
                  <a:lnTo>
                    <a:pt x="45792" y="1999"/>
                  </a:lnTo>
                  <a:lnTo>
                    <a:pt x="42434" y="49"/>
                  </a:lnTo>
                  <a:lnTo>
                    <a:pt x="32353" y="0"/>
                  </a:lnTo>
                  <a:lnTo>
                    <a:pt x="24169" y="2624"/>
                  </a:lnTo>
                  <a:lnTo>
                    <a:pt x="20875" y="4435"/>
                  </a:lnTo>
                  <a:lnTo>
                    <a:pt x="19473" y="8023"/>
                  </a:lnTo>
                  <a:lnTo>
                    <a:pt x="20032" y="18361"/>
                  </a:lnTo>
                  <a:lnTo>
                    <a:pt x="28601" y="37568"/>
                  </a:lnTo>
                  <a:lnTo>
                    <a:pt x="44987" y="58341"/>
                  </a:lnTo>
                  <a:lnTo>
                    <a:pt x="64923" y="71992"/>
                  </a:lnTo>
                  <a:lnTo>
                    <a:pt x="107156" y="86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31"/>
            <p:cNvSpPr/>
            <p:nvPr/>
          </p:nvSpPr>
          <p:spPr>
            <a:xfrm>
              <a:off x="2712596" y="4736688"/>
              <a:ext cx="152049" cy="85344"/>
            </a:xfrm>
            <a:custGeom>
              <a:avLst/>
              <a:gdLst/>
              <a:ahLst/>
              <a:cxnLst/>
              <a:rect l="0" t="0" r="0" b="0"/>
              <a:pathLst>
                <a:path w="152049" h="85344">
                  <a:moveTo>
                    <a:pt x="52035" y="13906"/>
                  </a:moveTo>
                  <a:lnTo>
                    <a:pt x="39850" y="2515"/>
                  </a:lnTo>
                  <a:lnTo>
                    <a:pt x="32903" y="476"/>
                  </a:lnTo>
                  <a:lnTo>
                    <a:pt x="28186" y="0"/>
                  </a:lnTo>
                  <a:lnTo>
                    <a:pt x="13484" y="7316"/>
                  </a:lnTo>
                  <a:lnTo>
                    <a:pt x="5003" y="17327"/>
                  </a:lnTo>
                  <a:lnTo>
                    <a:pt x="1631" y="23330"/>
                  </a:lnTo>
                  <a:lnTo>
                    <a:pt x="0" y="38467"/>
                  </a:lnTo>
                  <a:lnTo>
                    <a:pt x="676" y="46949"/>
                  </a:lnTo>
                  <a:lnTo>
                    <a:pt x="7778" y="60606"/>
                  </a:lnTo>
                  <a:lnTo>
                    <a:pt x="13005" y="66471"/>
                  </a:lnTo>
                  <a:lnTo>
                    <a:pt x="19665" y="69587"/>
                  </a:lnTo>
                  <a:lnTo>
                    <a:pt x="50938" y="71019"/>
                  </a:lnTo>
                  <a:lnTo>
                    <a:pt x="54479" y="68650"/>
                  </a:lnTo>
                  <a:lnTo>
                    <a:pt x="60529" y="59668"/>
                  </a:lnTo>
                  <a:lnTo>
                    <a:pt x="64606" y="37431"/>
                  </a:lnTo>
                  <a:lnTo>
                    <a:pt x="63443" y="26214"/>
                  </a:lnTo>
                  <a:lnTo>
                    <a:pt x="62022" y="22111"/>
                  </a:lnTo>
                  <a:lnTo>
                    <a:pt x="62662" y="21757"/>
                  </a:lnTo>
                  <a:lnTo>
                    <a:pt x="96008" y="55529"/>
                  </a:lnTo>
                  <a:lnTo>
                    <a:pt x="127485" y="75573"/>
                  </a:lnTo>
                  <a:lnTo>
                    <a:pt x="152048" y="85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32"/>
            <p:cNvSpPr/>
            <p:nvPr/>
          </p:nvSpPr>
          <p:spPr>
            <a:xfrm>
              <a:off x="2871788" y="4736306"/>
              <a:ext cx="92869" cy="94120"/>
            </a:xfrm>
            <a:custGeom>
              <a:avLst/>
              <a:gdLst/>
              <a:ahLst/>
              <a:cxnLst/>
              <a:rect l="0" t="0" r="0" b="0"/>
              <a:pathLst>
                <a:path w="92869" h="94120">
                  <a:moveTo>
                    <a:pt x="0" y="50007"/>
                  </a:moveTo>
                  <a:lnTo>
                    <a:pt x="6150" y="72251"/>
                  </a:lnTo>
                  <a:lnTo>
                    <a:pt x="7056" y="94119"/>
                  </a:lnTo>
                  <a:lnTo>
                    <a:pt x="7879" y="92909"/>
                  </a:lnTo>
                  <a:lnTo>
                    <a:pt x="12036" y="76036"/>
                  </a:lnTo>
                  <a:lnTo>
                    <a:pt x="15959" y="41890"/>
                  </a:lnTo>
                  <a:lnTo>
                    <a:pt x="17783" y="32689"/>
                  </a:lnTo>
                  <a:lnTo>
                    <a:pt x="26160" y="18233"/>
                  </a:lnTo>
                  <a:lnTo>
                    <a:pt x="38614" y="7310"/>
                  </a:lnTo>
                  <a:lnTo>
                    <a:pt x="928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33"/>
            <p:cNvSpPr/>
            <p:nvPr/>
          </p:nvSpPr>
          <p:spPr>
            <a:xfrm>
              <a:off x="3013058" y="4727687"/>
              <a:ext cx="130193" cy="130064"/>
            </a:xfrm>
            <a:custGeom>
              <a:avLst/>
              <a:gdLst/>
              <a:ahLst/>
              <a:cxnLst/>
              <a:rect l="0" t="0" r="0" b="0"/>
              <a:pathLst>
                <a:path w="130193" h="130064">
                  <a:moveTo>
                    <a:pt x="15892" y="80057"/>
                  </a:moveTo>
                  <a:lnTo>
                    <a:pt x="28092" y="79263"/>
                  </a:lnTo>
                  <a:lnTo>
                    <a:pt x="55729" y="71987"/>
                  </a:lnTo>
                  <a:lnTo>
                    <a:pt x="64289" y="65622"/>
                  </a:lnTo>
                  <a:lnTo>
                    <a:pt x="69152" y="51152"/>
                  </a:lnTo>
                  <a:lnTo>
                    <a:pt x="70519" y="34666"/>
                  </a:lnTo>
                  <a:lnTo>
                    <a:pt x="68481" y="24694"/>
                  </a:lnTo>
                  <a:lnTo>
                    <a:pt x="59079" y="10825"/>
                  </a:lnTo>
                  <a:lnTo>
                    <a:pt x="46463" y="3514"/>
                  </a:lnTo>
                  <a:lnTo>
                    <a:pt x="38654" y="453"/>
                  </a:lnTo>
                  <a:lnTo>
                    <a:pt x="31067" y="0"/>
                  </a:lnTo>
                  <a:lnTo>
                    <a:pt x="16286" y="3730"/>
                  </a:lnTo>
                  <a:lnTo>
                    <a:pt x="10599" y="8535"/>
                  </a:lnTo>
                  <a:lnTo>
                    <a:pt x="2162" y="22340"/>
                  </a:lnTo>
                  <a:lnTo>
                    <a:pt x="0" y="39059"/>
                  </a:lnTo>
                  <a:lnTo>
                    <a:pt x="535" y="47963"/>
                  </a:lnTo>
                  <a:lnTo>
                    <a:pt x="7479" y="64205"/>
                  </a:lnTo>
                  <a:lnTo>
                    <a:pt x="24776" y="84620"/>
                  </a:lnTo>
                  <a:lnTo>
                    <a:pt x="60397" y="113432"/>
                  </a:lnTo>
                  <a:lnTo>
                    <a:pt x="130192" y="130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34"/>
            <p:cNvSpPr/>
            <p:nvPr/>
          </p:nvSpPr>
          <p:spPr>
            <a:xfrm>
              <a:off x="3274595" y="4725318"/>
              <a:ext cx="247275" cy="141478"/>
            </a:xfrm>
            <a:custGeom>
              <a:avLst/>
              <a:gdLst/>
              <a:ahLst/>
              <a:cxnLst/>
              <a:rect l="0" t="0" r="0" b="0"/>
              <a:pathLst>
                <a:path w="247275" h="141478">
                  <a:moveTo>
                    <a:pt x="75824" y="32420"/>
                  </a:moveTo>
                  <a:lnTo>
                    <a:pt x="75824" y="28627"/>
                  </a:lnTo>
                  <a:lnTo>
                    <a:pt x="76618" y="27510"/>
                  </a:lnTo>
                  <a:lnTo>
                    <a:pt x="77940" y="26765"/>
                  </a:lnTo>
                  <a:lnTo>
                    <a:pt x="79616" y="26269"/>
                  </a:lnTo>
                  <a:lnTo>
                    <a:pt x="80733" y="25144"/>
                  </a:lnTo>
                  <a:lnTo>
                    <a:pt x="81975" y="21778"/>
                  </a:lnTo>
                  <a:lnTo>
                    <a:pt x="78881" y="7835"/>
                  </a:lnTo>
                  <a:lnTo>
                    <a:pt x="74687" y="4124"/>
                  </a:lnTo>
                  <a:lnTo>
                    <a:pt x="61560" y="0"/>
                  </a:lnTo>
                  <a:lnTo>
                    <a:pt x="40112" y="1471"/>
                  </a:lnTo>
                  <a:lnTo>
                    <a:pt x="27937" y="7023"/>
                  </a:lnTo>
                  <a:lnTo>
                    <a:pt x="17235" y="15576"/>
                  </a:lnTo>
                  <a:lnTo>
                    <a:pt x="7186" y="27314"/>
                  </a:lnTo>
                  <a:lnTo>
                    <a:pt x="1662" y="40469"/>
                  </a:lnTo>
                  <a:lnTo>
                    <a:pt x="0" y="54253"/>
                  </a:lnTo>
                  <a:lnTo>
                    <a:pt x="1908" y="68317"/>
                  </a:lnTo>
                  <a:lnTo>
                    <a:pt x="5115" y="73814"/>
                  </a:lnTo>
                  <a:lnTo>
                    <a:pt x="15029" y="82038"/>
                  </a:lnTo>
                  <a:lnTo>
                    <a:pt x="29489" y="84105"/>
                  </a:lnTo>
                  <a:lnTo>
                    <a:pt x="45706" y="81585"/>
                  </a:lnTo>
                  <a:lnTo>
                    <a:pt x="60851" y="75173"/>
                  </a:lnTo>
                  <a:lnTo>
                    <a:pt x="78972" y="58845"/>
                  </a:lnTo>
                  <a:lnTo>
                    <a:pt x="93614" y="31995"/>
                  </a:lnTo>
                  <a:lnTo>
                    <a:pt x="102822" y="8022"/>
                  </a:lnTo>
                  <a:lnTo>
                    <a:pt x="104141" y="9011"/>
                  </a:lnTo>
                  <a:lnTo>
                    <a:pt x="121788" y="41625"/>
                  </a:lnTo>
                  <a:lnTo>
                    <a:pt x="141037" y="70425"/>
                  </a:lnTo>
                  <a:lnTo>
                    <a:pt x="162532" y="106128"/>
                  </a:lnTo>
                  <a:lnTo>
                    <a:pt x="192327" y="136169"/>
                  </a:lnTo>
                  <a:lnTo>
                    <a:pt x="198736" y="139686"/>
                  </a:lnTo>
                  <a:lnTo>
                    <a:pt x="212208" y="141477"/>
                  </a:lnTo>
                  <a:lnTo>
                    <a:pt x="224545" y="139627"/>
                  </a:lnTo>
                  <a:lnTo>
                    <a:pt x="232674" y="136159"/>
                  </a:lnTo>
                  <a:lnTo>
                    <a:pt x="247274" y="1181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35"/>
            <p:cNvSpPr/>
            <p:nvPr/>
          </p:nvSpPr>
          <p:spPr>
            <a:xfrm>
              <a:off x="3536156" y="4659711"/>
              <a:ext cx="42868" cy="176609"/>
            </a:xfrm>
            <a:custGeom>
              <a:avLst/>
              <a:gdLst/>
              <a:ahLst/>
              <a:cxnLst/>
              <a:rect l="0" t="0" r="0" b="0"/>
              <a:pathLst>
                <a:path w="42868" h="176609">
                  <a:moveTo>
                    <a:pt x="0" y="12302"/>
                  </a:moveTo>
                  <a:lnTo>
                    <a:pt x="6151" y="0"/>
                  </a:lnTo>
                  <a:lnTo>
                    <a:pt x="14784" y="31476"/>
                  </a:lnTo>
                  <a:lnTo>
                    <a:pt x="21579" y="59522"/>
                  </a:lnTo>
                  <a:lnTo>
                    <a:pt x="28619" y="87147"/>
                  </a:lnTo>
                  <a:lnTo>
                    <a:pt x="35732" y="118351"/>
                  </a:lnTo>
                  <a:lnTo>
                    <a:pt x="42867" y="147705"/>
                  </a:lnTo>
                  <a:lnTo>
                    <a:pt x="35719" y="176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36"/>
            <p:cNvSpPr/>
            <p:nvPr/>
          </p:nvSpPr>
          <p:spPr>
            <a:xfrm>
              <a:off x="3521869" y="4750594"/>
              <a:ext cx="121445" cy="14288"/>
            </a:xfrm>
            <a:custGeom>
              <a:avLst/>
              <a:gdLst/>
              <a:ahLst/>
              <a:cxnLst/>
              <a:rect l="0" t="0" r="0" b="0"/>
              <a:pathLst>
                <a:path w="121445" h="14288">
                  <a:moveTo>
                    <a:pt x="0" y="14287"/>
                  </a:moveTo>
                  <a:lnTo>
                    <a:pt x="13425" y="8633"/>
                  </a:lnTo>
                  <a:lnTo>
                    <a:pt x="46512" y="7340"/>
                  </a:lnTo>
                  <a:lnTo>
                    <a:pt x="74510" y="7182"/>
                  </a:lnTo>
                  <a:lnTo>
                    <a:pt x="1214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37"/>
            <p:cNvSpPr/>
            <p:nvPr/>
          </p:nvSpPr>
          <p:spPr>
            <a:xfrm>
              <a:off x="3675533" y="4736306"/>
              <a:ext cx="77984" cy="109448"/>
            </a:xfrm>
            <a:custGeom>
              <a:avLst/>
              <a:gdLst/>
              <a:ahLst/>
              <a:cxnLst/>
              <a:rect l="0" t="0" r="0" b="0"/>
              <a:pathLst>
                <a:path w="77984" h="109448">
                  <a:moveTo>
                    <a:pt x="10642" y="0"/>
                  </a:moveTo>
                  <a:lnTo>
                    <a:pt x="6850" y="3792"/>
                  </a:lnTo>
                  <a:lnTo>
                    <a:pt x="4988" y="9888"/>
                  </a:lnTo>
                  <a:lnTo>
                    <a:pt x="3366" y="17095"/>
                  </a:lnTo>
                  <a:lnTo>
                    <a:pt x="0" y="22944"/>
                  </a:lnTo>
                  <a:lnTo>
                    <a:pt x="91" y="32422"/>
                  </a:lnTo>
                  <a:lnTo>
                    <a:pt x="6618" y="65495"/>
                  </a:lnTo>
                  <a:lnTo>
                    <a:pt x="13087" y="78851"/>
                  </a:lnTo>
                  <a:lnTo>
                    <a:pt x="30175" y="97685"/>
                  </a:lnTo>
                  <a:lnTo>
                    <a:pt x="47915" y="108142"/>
                  </a:lnTo>
                  <a:lnTo>
                    <a:pt x="61339" y="109447"/>
                  </a:lnTo>
                  <a:lnTo>
                    <a:pt x="68252" y="108683"/>
                  </a:lnTo>
                  <a:lnTo>
                    <a:pt x="72861" y="105793"/>
                  </a:lnTo>
                  <a:lnTo>
                    <a:pt x="75934" y="101485"/>
                  </a:lnTo>
                  <a:lnTo>
                    <a:pt x="77983" y="96232"/>
                  </a:lnTo>
                  <a:lnTo>
                    <a:pt x="77074" y="73669"/>
                  </a:lnTo>
                  <a:lnTo>
                    <a:pt x="67984" y="50668"/>
                  </a:lnTo>
                  <a:lnTo>
                    <a:pt x="320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38"/>
            <p:cNvSpPr/>
            <p:nvPr/>
          </p:nvSpPr>
          <p:spPr>
            <a:xfrm>
              <a:off x="3823892" y="4769722"/>
              <a:ext cx="262334" cy="72057"/>
            </a:xfrm>
            <a:custGeom>
              <a:avLst/>
              <a:gdLst/>
              <a:ahLst/>
              <a:cxnLst/>
              <a:rect l="0" t="0" r="0" b="0"/>
              <a:pathLst>
                <a:path w="262334" h="72057">
                  <a:moveTo>
                    <a:pt x="12302" y="30878"/>
                  </a:moveTo>
                  <a:lnTo>
                    <a:pt x="12302" y="41520"/>
                  </a:lnTo>
                  <a:lnTo>
                    <a:pt x="0" y="57147"/>
                  </a:lnTo>
                  <a:lnTo>
                    <a:pt x="8226" y="48385"/>
                  </a:lnTo>
                  <a:lnTo>
                    <a:pt x="15730" y="36071"/>
                  </a:lnTo>
                  <a:lnTo>
                    <a:pt x="35772" y="15540"/>
                  </a:lnTo>
                  <a:lnTo>
                    <a:pt x="42048" y="12155"/>
                  </a:lnTo>
                  <a:lnTo>
                    <a:pt x="51716" y="12767"/>
                  </a:lnTo>
                  <a:lnTo>
                    <a:pt x="57628" y="14041"/>
                  </a:lnTo>
                  <a:lnTo>
                    <a:pt x="61569" y="18066"/>
                  </a:lnTo>
                  <a:lnTo>
                    <a:pt x="72206" y="44762"/>
                  </a:lnTo>
                  <a:lnTo>
                    <a:pt x="74463" y="44897"/>
                  </a:lnTo>
                  <a:lnTo>
                    <a:pt x="76761" y="42605"/>
                  </a:lnTo>
                  <a:lnTo>
                    <a:pt x="99425" y="11678"/>
                  </a:lnTo>
                  <a:lnTo>
                    <a:pt x="108967" y="4353"/>
                  </a:lnTo>
                  <a:lnTo>
                    <a:pt x="114845" y="1288"/>
                  </a:lnTo>
                  <a:lnTo>
                    <a:pt x="127726" y="0"/>
                  </a:lnTo>
                  <a:lnTo>
                    <a:pt x="139802" y="2073"/>
                  </a:lnTo>
                  <a:lnTo>
                    <a:pt x="147814" y="5641"/>
                  </a:lnTo>
                  <a:lnTo>
                    <a:pt x="160580" y="19696"/>
                  </a:lnTo>
                  <a:lnTo>
                    <a:pt x="180053" y="54782"/>
                  </a:lnTo>
                  <a:lnTo>
                    <a:pt x="188458" y="62140"/>
                  </a:lnTo>
                  <a:lnTo>
                    <a:pt x="200131" y="68056"/>
                  </a:lnTo>
                  <a:lnTo>
                    <a:pt x="223883" y="72056"/>
                  </a:lnTo>
                  <a:lnTo>
                    <a:pt x="262333" y="59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39"/>
            <p:cNvSpPr/>
            <p:nvPr/>
          </p:nvSpPr>
          <p:spPr>
            <a:xfrm>
              <a:off x="4064794" y="4738182"/>
              <a:ext cx="80495" cy="132442"/>
            </a:xfrm>
            <a:custGeom>
              <a:avLst/>
              <a:gdLst/>
              <a:ahLst/>
              <a:cxnLst/>
              <a:rect l="0" t="0" r="0" b="0"/>
              <a:pathLst>
                <a:path w="80495" h="132442">
                  <a:moveTo>
                    <a:pt x="57150" y="26699"/>
                  </a:moveTo>
                  <a:lnTo>
                    <a:pt x="49565" y="15322"/>
                  </a:lnTo>
                  <a:lnTo>
                    <a:pt x="39491" y="7620"/>
                  </a:lnTo>
                  <a:lnTo>
                    <a:pt x="21206" y="0"/>
                  </a:lnTo>
                  <a:lnTo>
                    <a:pt x="18106" y="1756"/>
                  </a:lnTo>
                  <a:lnTo>
                    <a:pt x="12545" y="10057"/>
                  </a:lnTo>
                  <a:lnTo>
                    <a:pt x="12332" y="14811"/>
                  </a:lnTo>
                  <a:lnTo>
                    <a:pt x="16329" y="24326"/>
                  </a:lnTo>
                  <a:lnTo>
                    <a:pt x="46296" y="58450"/>
                  </a:lnTo>
                  <a:lnTo>
                    <a:pt x="71448" y="87619"/>
                  </a:lnTo>
                  <a:lnTo>
                    <a:pt x="80260" y="106397"/>
                  </a:lnTo>
                  <a:lnTo>
                    <a:pt x="80494" y="112375"/>
                  </a:lnTo>
                  <a:lnTo>
                    <a:pt x="76521" y="123250"/>
                  </a:lnTo>
                  <a:lnTo>
                    <a:pt x="73239" y="126785"/>
                  </a:lnTo>
                  <a:lnTo>
                    <a:pt x="65359" y="130713"/>
                  </a:lnTo>
                  <a:lnTo>
                    <a:pt x="31843" y="132441"/>
                  </a:lnTo>
                  <a:lnTo>
                    <a:pt x="0" y="126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idea of atoms being the building blocks of matter wasn’t seriously looked at for a long time after the Greeks came up with the idea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Aristotle who lived from 384-322 BC disagreed about particles being indivisible. Aristotle had a strong influence on what people believed.  </a:t>
            </a:r>
            <a:endParaRPr lang="en-US" dirty="0"/>
          </a:p>
        </p:txBody>
      </p:sp>
      <p:pic>
        <p:nvPicPr>
          <p:cNvPr id="922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2057400"/>
            <a:ext cx="3021304" cy="4525962"/>
          </a:xfrm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the Greeks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eleme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09800"/>
            <a:ext cx="2730500" cy="2794000"/>
          </a:xfr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Aristotle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Plato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favored the </a:t>
            </a:r>
            <a:r>
              <a:rPr lang="en-US" b="1" i="1" u="sng" dirty="0" smtClean="0"/>
              <a:t>earth,</a:t>
            </a:r>
            <a:r>
              <a:rPr lang="en-US" b="1" i="1" dirty="0" smtClean="0"/>
              <a:t> </a:t>
            </a:r>
            <a:r>
              <a:rPr lang="en-US" b="1" i="1" u="sng" dirty="0" smtClean="0"/>
              <a:t>fire</a:t>
            </a:r>
            <a:r>
              <a:rPr lang="en-US" b="1" i="1" dirty="0" smtClean="0"/>
              <a:t>, </a:t>
            </a:r>
            <a:r>
              <a:rPr lang="en-US" b="1" i="1" u="sng" dirty="0" smtClean="0"/>
              <a:t>air</a:t>
            </a:r>
            <a:r>
              <a:rPr lang="en-US" b="1" i="1" dirty="0" smtClean="0"/>
              <a:t> and </a:t>
            </a:r>
            <a:r>
              <a:rPr lang="en-US" b="1" i="1" u="sng" dirty="0" smtClean="0"/>
              <a:t>water</a:t>
            </a:r>
            <a:r>
              <a:rPr lang="en-US" b="1" i="1" dirty="0" smtClean="0"/>
              <a:t> </a:t>
            </a:r>
            <a:r>
              <a:rPr lang="en-US" b="1" dirty="0" smtClean="0"/>
              <a:t>approach to the nature of matter.</a:t>
            </a:r>
          </a:p>
          <a:p>
            <a:endParaRPr lang="en-US" dirty="0" smtClean="0"/>
          </a:p>
          <a:p>
            <a:r>
              <a:rPr lang="en-US" dirty="0" smtClean="0"/>
              <a:t>Their ideas were persuasive because they were philosophers. </a:t>
            </a:r>
          </a:p>
          <a:p>
            <a:endParaRPr lang="en-US" dirty="0" smtClean="0"/>
          </a:p>
          <a:p>
            <a:r>
              <a:rPr lang="en-US" dirty="0" smtClean="0"/>
              <a:t>The idea of atoms was buried for approximately 2000 years.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>
                <a:solidFill>
                  <a:srgbClr val="FFFF00"/>
                </a:solidFill>
              </a:rPr>
              <a:t>1803</a:t>
            </a:r>
            <a:r>
              <a:rPr lang="en-US" b="1" dirty="0"/>
              <a:t>, </a:t>
            </a:r>
            <a:r>
              <a:rPr lang="en-US" b="1" dirty="0">
                <a:solidFill>
                  <a:srgbClr val="C00000"/>
                </a:solidFill>
              </a:rPr>
              <a:t>John Dalton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reintroduced the idea of atoms when he </a:t>
            </a:r>
            <a:r>
              <a:rPr lang="en-US" b="1" dirty="0"/>
              <a:t>proposed that all matter is made up of atoms. </a:t>
            </a:r>
            <a:r>
              <a:rPr lang="en-US" b="1" u="sng" dirty="0" smtClean="0">
                <a:solidFill>
                  <a:srgbClr val="0070C0"/>
                </a:solidFill>
              </a:rPr>
              <a:t>He created the 1</a:t>
            </a:r>
            <a:r>
              <a:rPr lang="en-US" b="1" u="sng" baseline="30000" dirty="0" smtClean="0">
                <a:solidFill>
                  <a:srgbClr val="0070C0"/>
                </a:solidFill>
              </a:rPr>
              <a:t>st</a:t>
            </a:r>
            <a:r>
              <a:rPr lang="en-US" b="1" u="sng" dirty="0" smtClean="0">
                <a:solidFill>
                  <a:srgbClr val="0070C0"/>
                </a:solidFill>
              </a:rPr>
              <a:t> Atomic Theory.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3572002" cy="3733800"/>
          </a:xfr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Dalton (1803)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419600" y="1447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late 1700’s scientists noticed that elements combine in specific amounts to make substances.</a:t>
            </a:r>
          </a:p>
          <a:p>
            <a:r>
              <a:rPr lang="en-US" dirty="0" smtClean="0"/>
              <a:t>Most of his theory ended up being correct.</a:t>
            </a:r>
          </a:p>
          <a:p>
            <a:r>
              <a:rPr lang="en-US" dirty="0" smtClean="0"/>
              <a:t>However, scientists did later prove that the atom is </a:t>
            </a:r>
            <a:r>
              <a:rPr lang="en-US" dirty="0" smtClean="0">
                <a:solidFill>
                  <a:srgbClr val="FF0000"/>
                </a:solidFill>
              </a:rPr>
              <a:t>DIVISIBLE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His Theory Stated</a:t>
            </a:r>
          </a:p>
          <a:p>
            <a:pPr lvl="1"/>
            <a:r>
              <a:rPr lang="en-US" b="1" u="sng" dirty="0" smtClean="0">
                <a:solidFill>
                  <a:srgbClr val="0070C0"/>
                </a:solidFill>
              </a:rPr>
              <a:t>1. All matter is made of atoms. Atoms cannot be created, divided, or destroyed.</a:t>
            </a:r>
          </a:p>
          <a:p>
            <a:pPr lvl="1"/>
            <a:r>
              <a:rPr lang="en-US" b="1" u="sng" dirty="0" smtClean="0">
                <a:solidFill>
                  <a:srgbClr val="0070C0"/>
                </a:solidFill>
              </a:rPr>
              <a:t>2. Atoms of the same element are alike. </a:t>
            </a:r>
          </a:p>
          <a:p>
            <a:pPr lvl="1"/>
            <a:r>
              <a:rPr lang="en-US" b="1" u="sng" dirty="0" smtClean="0">
                <a:solidFill>
                  <a:srgbClr val="0070C0"/>
                </a:solidFill>
              </a:rPr>
              <a:t>3. Atoms of different elements are different.</a:t>
            </a:r>
          </a:p>
          <a:p>
            <a:pPr lvl="1"/>
            <a:r>
              <a:rPr lang="en-US" b="1" u="sng" dirty="0">
                <a:solidFill>
                  <a:srgbClr val="0070C0"/>
                </a:solidFill>
              </a:rPr>
              <a:t>4</a:t>
            </a:r>
            <a:r>
              <a:rPr lang="en-US" b="1" u="sng" dirty="0" smtClean="0">
                <a:solidFill>
                  <a:srgbClr val="0070C0"/>
                </a:solidFill>
              </a:rPr>
              <a:t>. Atoms join with other atoms to make molecules and compounds.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Dalton (</a:t>
            </a:r>
            <a:r>
              <a:rPr lang="en-US" dirty="0">
                <a:solidFill>
                  <a:srgbClr val="FFFF00"/>
                </a:solidFill>
              </a:rPr>
              <a:t>1803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Dalton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People </a:t>
            </a:r>
            <a:r>
              <a:rPr lang="en-US" sz="2800" dirty="0"/>
              <a:t>began to see clues that atoms might be made up of even smaller particles.</a:t>
            </a:r>
          </a:p>
          <a:p>
            <a:r>
              <a:rPr lang="en-US" sz="2800" dirty="0"/>
              <a:t>We now call these particles </a:t>
            </a:r>
            <a:r>
              <a:rPr lang="en-US" sz="2800" b="1" dirty="0" smtClean="0">
                <a:solidFill>
                  <a:srgbClr val="FFFF00"/>
                </a:solidFill>
              </a:rPr>
              <a:t>protons</a:t>
            </a:r>
            <a:r>
              <a:rPr lang="en-US" sz="2800" dirty="0" smtClean="0"/>
              <a:t> (+), </a:t>
            </a:r>
            <a:r>
              <a:rPr lang="en-US" sz="2800" b="1" dirty="0" smtClean="0">
                <a:solidFill>
                  <a:srgbClr val="FFFF00"/>
                </a:solidFill>
              </a:rPr>
              <a:t>neutrons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(neutral),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FFFF00"/>
                </a:solidFill>
              </a:rPr>
              <a:t>electrons </a:t>
            </a:r>
            <a:r>
              <a:rPr lang="en-US" sz="2800" dirty="0" smtClean="0"/>
              <a:t>(-).</a:t>
            </a:r>
            <a:endParaRPr lang="en-US" sz="2800" dirty="0"/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867" y="2786706"/>
            <a:ext cx="1905266" cy="2152951"/>
          </a:xfrm>
          <a:noFill/>
          <a:ln/>
        </p:spPr>
      </p:pic>
      <p:pic>
        <p:nvPicPr>
          <p:cNvPr id="13318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066800"/>
            <a:ext cx="3048000" cy="2760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dirty="0" smtClean="0">
                <a:solidFill>
                  <a:srgbClr val="FFFF00"/>
                </a:solidFill>
              </a:rPr>
              <a:t>1897</a:t>
            </a:r>
            <a:r>
              <a:rPr lang="en-US" b="1" dirty="0">
                <a:solidFill>
                  <a:srgbClr val="FFFF00"/>
                </a:solidFill>
              </a:rPr>
              <a:t>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J.J. Thompson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discovered the negative particles (electrons) of atoms </a:t>
            </a:r>
            <a:r>
              <a:rPr lang="en-US" dirty="0" smtClean="0"/>
              <a:t>using a glass tube experiment. </a:t>
            </a:r>
          </a:p>
          <a:p>
            <a:r>
              <a:rPr lang="en-US" dirty="0" smtClean="0"/>
              <a:t>See page 82.</a:t>
            </a:r>
          </a:p>
          <a:p>
            <a:r>
              <a:rPr lang="en-US" dirty="0" smtClean="0"/>
              <a:t>Try Charging balloon </a:t>
            </a:r>
            <a:endParaRPr lang="en-US" dirty="0"/>
          </a:p>
        </p:txBody>
      </p:sp>
      <p:pic>
        <p:nvPicPr>
          <p:cNvPr id="1741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19200"/>
            <a:ext cx="4038600" cy="2250585"/>
          </a:xfrm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 J. Thompson (</a:t>
            </a:r>
            <a:r>
              <a:rPr lang="en-US" dirty="0" smtClean="0"/>
              <a:t>1897</a:t>
            </a:r>
            <a:r>
              <a:rPr lang="en-US" dirty="0"/>
              <a:t>)</a:t>
            </a:r>
          </a:p>
        </p:txBody>
      </p:sp>
      <p:pic>
        <p:nvPicPr>
          <p:cNvPr id="5" name="Picture 2" descr="http://t3.gstatic.com/images?q=tbn:ANd9GcR0D7upVMW2gMrLI6xR3zZ76F1zfzu4ElFP2p0_qP4lv0GDFJ_lIQ:upload.wikimedia.org/wikipedia/commons/d/df/JJ_Thomson_Cathode_Ray_Tub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567465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By sending </a:t>
            </a:r>
            <a:r>
              <a:rPr lang="en-US" dirty="0" smtClean="0"/>
              <a:t>an invisible beam of matter through a tube connected to electricity, </a:t>
            </a:r>
            <a:r>
              <a:rPr lang="en-US" dirty="0"/>
              <a:t>Thompson did </a:t>
            </a:r>
            <a:r>
              <a:rPr lang="en-US" b="1" u="sng" dirty="0"/>
              <a:t>several experiments </a:t>
            </a:r>
            <a:r>
              <a:rPr lang="en-US" dirty="0"/>
              <a:t>through which he found that: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Electrons are negatively </a:t>
            </a:r>
            <a:r>
              <a:rPr lang="en-US" b="1" dirty="0" smtClean="0">
                <a:solidFill>
                  <a:srgbClr val="0070C0"/>
                </a:solidFill>
              </a:rPr>
              <a:t>charged particles in an atom.</a:t>
            </a:r>
            <a:endParaRPr lang="en-US" b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Electrons </a:t>
            </a:r>
            <a:r>
              <a:rPr lang="en-US" dirty="0"/>
              <a:t>are attracted to </a:t>
            </a:r>
            <a:r>
              <a:rPr lang="en-US" dirty="0" smtClean="0"/>
              <a:t>opposite charges.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Electrons have </a:t>
            </a:r>
            <a:r>
              <a:rPr lang="en-US" b="1" dirty="0" smtClean="0">
                <a:solidFill>
                  <a:srgbClr val="0070C0"/>
                </a:solidFill>
              </a:rPr>
              <a:t>little mass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99437"/>
            <a:ext cx="4038600" cy="3046551"/>
          </a:xfr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 J. Thompson (</a:t>
            </a:r>
            <a:r>
              <a:rPr lang="en-US" dirty="0">
                <a:solidFill>
                  <a:srgbClr val="FF0000"/>
                </a:solidFill>
              </a:rPr>
              <a:t>1887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In 1897 </a:t>
            </a:r>
            <a:r>
              <a:rPr lang="en-US" b="1" dirty="0" smtClean="0">
                <a:solidFill>
                  <a:srgbClr val="C00000"/>
                </a:solidFill>
              </a:rPr>
              <a:t>J.J</a:t>
            </a:r>
            <a:r>
              <a:rPr lang="en-US" b="1" dirty="0">
                <a:solidFill>
                  <a:srgbClr val="C00000"/>
                </a:solidFill>
              </a:rPr>
              <a:t>. Thompson </a:t>
            </a:r>
            <a:r>
              <a:rPr lang="en-US" b="1" dirty="0" smtClean="0">
                <a:solidFill>
                  <a:srgbClr val="0070C0"/>
                </a:solidFill>
              </a:rPr>
              <a:t>created the plum </a:t>
            </a:r>
            <a:r>
              <a:rPr lang="en-US" b="1" dirty="0">
                <a:solidFill>
                  <a:srgbClr val="0070C0"/>
                </a:solidFill>
              </a:rPr>
              <a:t>pudding” </a:t>
            </a:r>
            <a:r>
              <a:rPr lang="en-US" b="1" dirty="0" smtClean="0">
                <a:solidFill>
                  <a:srgbClr val="0070C0"/>
                </a:solidFill>
              </a:rPr>
              <a:t>model of the atom</a:t>
            </a:r>
            <a:r>
              <a:rPr lang="en-US" b="1" dirty="0" smtClean="0"/>
              <a:t>.</a:t>
            </a:r>
            <a:endParaRPr lang="en-US" sz="12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1200" b="1" dirty="0" smtClean="0">
                <a:solidFill>
                  <a:srgbClr val="00B0F0"/>
                </a:solidFill>
              </a:rPr>
              <a:t>See pg. 83 plum pudding explanation.</a:t>
            </a:r>
            <a:endParaRPr lang="en-US" sz="1200" b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He thought that negatively charged electrons floated randomly around in a positively charged sphere.</a:t>
            </a: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524000"/>
            <a:ext cx="3315163" cy="3315163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J. J. Thompson (1887)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51054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model is a representation of an object or system. A model is different from a theory in that a model presents a picture of what the theory explains.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atom is mostly positive charges material with some small negative particles scattered throughout.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Thompson’s Plum Pudding Model of the Atom</a:t>
            </a:r>
            <a:endParaRPr lang="en-US" dirty="0"/>
          </a:p>
        </p:txBody>
      </p:sp>
      <p:pic>
        <p:nvPicPr>
          <p:cNvPr id="5" name="Picture 5" descr="j0343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362200"/>
            <a:ext cx="2478088" cy="2292350"/>
          </a:xfrm>
          <a:prstGeom prst="rect">
            <a:avLst/>
          </a:prstGeom>
          <a:noFill/>
        </p:spPr>
      </p:pic>
      <p:pic>
        <p:nvPicPr>
          <p:cNvPr id="6" name="Picture 4" descr="Thomson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3048000"/>
            <a:ext cx="2124075" cy="241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 action="ppaction://hlinkfile"/>
              </a:rPr>
              <a:t>Atoms, Molecules, Compounds and </a:t>
            </a:r>
            <a:r>
              <a:rPr lang="en-US" b="1" dirty="0" smtClean="0">
                <a:hlinkClick r:id="rId2" action="ppaction://hlinkfile"/>
              </a:rPr>
              <a:t>Elements</a:t>
            </a:r>
            <a:endParaRPr lang="en-US" b="1" dirty="0" smtClean="0"/>
          </a:p>
          <a:p>
            <a:r>
              <a:rPr lang="en-US" b="1" dirty="0" smtClean="0">
                <a:hlinkClick r:id="rId3"/>
              </a:rPr>
              <a:t>The Basic Parts of an Atom</a:t>
            </a:r>
            <a:endParaRPr lang="en-US" b="1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www.chem4kids.com/files/matter_intro.html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is a </a:t>
            </a:r>
            <a:r>
              <a:rPr lang="en-US" sz="1400" b="1" dirty="0" smtClean="0"/>
              <a:t>smaller</a:t>
            </a:r>
            <a:r>
              <a:rPr lang="en-US" dirty="0" smtClean="0"/>
              <a:t> or </a:t>
            </a:r>
            <a:r>
              <a:rPr lang="en-US" sz="4500" b="1" dirty="0" smtClean="0"/>
              <a:t>larger</a:t>
            </a:r>
            <a:r>
              <a:rPr lang="en-US" dirty="0" smtClean="0"/>
              <a:t> than life representation of an object or system.</a:t>
            </a:r>
          </a:p>
          <a:p>
            <a:r>
              <a:rPr lang="en-US" dirty="0" smtClean="0"/>
              <a:t>Are there any problems with using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models are…</a:t>
            </a:r>
          </a:p>
          <a:p>
            <a:pPr lvl="1"/>
            <a:r>
              <a:rPr lang="en-US" dirty="0" smtClean="0"/>
              <a:t>The Globe</a:t>
            </a:r>
          </a:p>
          <a:p>
            <a:pPr lvl="1"/>
            <a:r>
              <a:rPr lang="en-US" dirty="0" smtClean="0"/>
              <a:t>The Atom Model</a:t>
            </a:r>
          </a:p>
          <a:p>
            <a:pPr lvl="1"/>
            <a:r>
              <a:rPr lang="en-US" dirty="0" smtClean="0"/>
              <a:t>The Cell Model</a:t>
            </a:r>
          </a:p>
          <a:p>
            <a:pPr lvl="1"/>
            <a:r>
              <a:rPr lang="en-US" dirty="0" smtClean="0"/>
              <a:t>The DNA Model</a:t>
            </a:r>
          </a:p>
          <a:p>
            <a:pPr lvl="1"/>
            <a:r>
              <a:rPr lang="en-US" dirty="0" smtClean="0"/>
              <a:t>The Earth Model</a:t>
            </a:r>
          </a:p>
          <a:p>
            <a:pPr lvl="1"/>
            <a:r>
              <a:rPr lang="en-US" dirty="0" smtClean="0"/>
              <a:t>The Eye Model</a:t>
            </a:r>
          </a:p>
          <a:p>
            <a:pPr lvl="1"/>
            <a:r>
              <a:rPr lang="en-US" dirty="0" smtClean="0"/>
              <a:t>The Skeleton Model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model in science?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51054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 smtClean="0">
                <a:solidFill>
                  <a:srgbClr val="FFFF00"/>
                </a:solidFill>
              </a:rPr>
              <a:t>1909</a:t>
            </a:r>
            <a:r>
              <a:rPr lang="en-US" dirty="0" smtClean="0"/>
              <a:t>, </a:t>
            </a:r>
            <a:r>
              <a:rPr lang="en-US" dirty="0">
                <a:solidFill>
                  <a:srgbClr val="C00000"/>
                </a:solidFill>
              </a:rPr>
              <a:t>Ernest Rutherford </a:t>
            </a:r>
            <a:r>
              <a:rPr lang="en-US" dirty="0"/>
              <a:t>did an experiment called the “Gold </a:t>
            </a:r>
            <a:r>
              <a:rPr lang="en-US" dirty="0" smtClean="0"/>
              <a:t>Foil</a:t>
            </a:r>
            <a:r>
              <a:rPr lang="en-US" dirty="0"/>
              <a:t>” experiment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He proved that there is a positive charged nucleus in the atom.</a:t>
            </a:r>
          </a:p>
          <a:p>
            <a:r>
              <a:rPr lang="en-US" dirty="0" smtClean="0"/>
              <a:t>See page 84</a:t>
            </a:r>
            <a:endParaRPr lang="en-US" dirty="0"/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8024" y="2436998"/>
            <a:ext cx="3238952" cy="2971429"/>
          </a:xfrm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Rutherford (</a:t>
            </a:r>
            <a:r>
              <a:rPr lang="en-US" dirty="0" smtClean="0"/>
              <a:t>1909)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Rutherford shot positive </a:t>
            </a:r>
            <a:r>
              <a:rPr lang="en-US" dirty="0" smtClean="0"/>
              <a:t>particles of matter </a:t>
            </a:r>
            <a:r>
              <a:rPr lang="en-US" dirty="0"/>
              <a:t>at a very thin sheet of metal, and was able to record where they hit on the other side of the metal.</a:t>
            </a:r>
          </a:p>
        </p:txBody>
      </p:sp>
      <p:pic>
        <p:nvPicPr>
          <p:cNvPr id="2560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976" y="2446522"/>
            <a:ext cx="3619048" cy="2952381"/>
          </a:xfrm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Rutherford (</a:t>
            </a:r>
            <a:r>
              <a:rPr lang="en-US" dirty="0" smtClean="0"/>
              <a:t>1909 -1911)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expected results, using the plum pudding model would look like this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atom has a nucleus. However, this is what Rutherford discovered. </a:t>
            </a:r>
            <a:endParaRPr lang="en-US" dirty="0"/>
          </a:p>
        </p:txBody>
      </p:sp>
      <p:pic>
        <p:nvPicPr>
          <p:cNvPr id="27654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b="48497"/>
          <a:stretch/>
        </p:blipFill>
        <p:spPr>
          <a:xfrm>
            <a:off x="5229404" y="1553063"/>
            <a:ext cx="2876191" cy="2256937"/>
          </a:xfr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Rutherford (</a:t>
            </a:r>
            <a:r>
              <a:rPr lang="en-US" dirty="0" smtClean="0"/>
              <a:t>1909 -1911)</a:t>
            </a:r>
            <a:endParaRPr lang="en-US" dirty="0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3124200" y="31242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8229600" y="1981200"/>
            <a:ext cx="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8153400" y="2209800"/>
            <a:ext cx="152400" cy="152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8153400" y="2819400"/>
            <a:ext cx="152400" cy="152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8153400" y="3124200"/>
            <a:ext cx="152400" cy="152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3124200" y="48768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28600" y="1562100"/>
            <a:ext cx="4343400" cy="5410200"/>
          </a:xfrm>
        </p:spPr>
        <p:txBody>
          <a:bodyPr/>
          <a:lstStyle/>
          <a:p>
            <a:r>
              <a:rPr lang="en-US" sz="2400" dirty="0"/>
              <a:t>Instead, Rutherford’s results looked like this.</a:t>
            </a:r>
          </a:p>
          <a:p>
            <a:r>
              <a:rPr lang="en-US" sz="2400" dirty="0"/>
              <a:t>Rutherford’s experiment taught us that: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Protons are the positive part of an atom.</a:t>
            </a:r>
          </a:p>
          <a:p>
            <a:pPr lvl="1"/>
            <a:r>
              <a:rPr lang="en-US" sz="2000" dirty="0"/>
              <a:t>Protons are in the center of the nucleus and take up a very small part of the total atom.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However, the </a:t>
            </a:r>
            <a:r>
              <a:rPr lang="en-US" sz="2000" b="1" dirty="0">
                <a:solidFill>
                  <a:srgbClr val="0070C0"/>
                </a:solidFill>
              </a:rPr>
              <a:t>nucleus contains most of the mass of the </a:t>
            </a:r>
            <a:r>
              <a:rPr lang="en-US" sz="2000" b="1" dirty="0" smtClean="0">
                <a:solidFill>
                  <a:srgbClr val="0070C0"/>
                </a:solidFill>
              </a:rPr>
              <a:t>atom.</a:t>
            </a:r>
            <a:endParaRPr lang="en-US" sz="2000" b="1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Most of the atom is empty space.</a:t>
            </a:r>
          </a:p>
        </p:txBody>
      </p:sp>
      <p:pic>
        <p:nvPicPr>
          <p:cNvPr id="2970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9404" y="1731657"/>
            <a:ext cx="2876191" cy="4382112"/>
          </a:xfrm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Rutherford (</a:t>
            </a:r>
            <a:r>
              <a:rPr lang="en-US" dirty="0" smtClean="0"/>
              <a:t>1909 -1911)</a:t>
            </a:r>
            <a:endParaRPr lang="en-US" dirty="0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114800" y="1752600"/>
            <a:ext cx="1447800" cy="2514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8229600" y="4343400"/>
            <a:ext cx="0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953000" y="4267200"/>
            <a:ext cx="0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8153400" y="4648200"/>
            <a:ext cx="152400" cy="152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8153400" y="4953000"/>
            <a:ext cx="152400" cy="152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8153400" y="5715000"/>
            <a:ext cx="152400" cy="152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8153400" y="5867400"/>
            <a:ext cx="152400" cy="2286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8153400" y="6172200"/>
            <a:ext cx="152400" cy="1524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4800600" y="5105400"/>
            <a:ext cx="228600" cy="2286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1913</a:t>
            </a:r>
            <a:r>
              <a:rPr lang="en-US" dirty="0"/>
              <a:t>, </a:t>
            </a:r>
            <a:r>
              <a:rPr lang="en-US" b="1" dirty="0" err="1">
                <a:solidFill>
                  <a:srgbClr val="C00000"/>
                </a:solidFill>
              </a:rPr>
              <a:t>Niels</a:t>
            </a:r>
            <a:r>
              <a:rPr lang="en-US" b="1" dirty="0">
                <a:solidFill>
                  <a:srgbClr val="C00000"/>
                </a:solidFill>
              </a:rPr>
              <a:t> Bohr </a:t>
            </a:r>
            <a:r>
              <a:rPr lang="en-US" dirty="0" smtClean="0"/>
              <a:t>said that </a:t>
            </a:r>
            <a:r>
              <a:rPr lang="en-US" b="1" u="sng" dirty="0" smtClean="0">
                <a:solidFill>
                  <a:srgbClr val="0070C0"/>
                </a:solidFill>
              </a:rPr>
              <a:t>electrons orbit the nucleus like planets around the sun </a:t>
            </a:r>
            <a:r>
              <a:rPr lang="en-US" b="1" dirty="0" smtClean="0"/>
              <a:t>and that you can know their location. </a:t>
            </a:r>
            <a:endParaRPr lang="en-US" b="1" dirty="0"/>
          </a:p>
          <a:p>
            <a:r>
              <a:rPr lang="en-US" dirty="0"/>
              <a:t>This is called the Bohr model.</a:t>
            </a:r>
          </a:p>
        </p:txBody>
      </p:sp>
      <p:pic>
        <p:nvPicPr>
          <p:cNvPr id="378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5064" y="1719263"/>
            <a:ext cx="3904871" cy="4406900"/>
          </a:xfrm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Niels</a:t>
            </a:r>
            <a:r>
              <a:rPr lang="en-US" dirty="0"/>
              <a:t> Bohr (1913)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James Chadwick </a:t>
            </a:r>
            <a:r>
              <a:rPr lang="en-US" u="sng" dirty="0" smtClean="0">
                <a:solidFill>
                  <a:srgbClr val="0070C0"/>
                </a:solidFill>
              </a:rPr>
              <a:t>discovered the neutron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FFFF00"/>
                </a:solidFill>
              </a:rPr>
              <a:t>1932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discovery of the neutron.</a:t>
            </a:r>
            <a:endParaRPr lang="en-US" dirty="0"/>
          </a:p>
        </p:txBody>
      </p:sp>
      <p:pic>
        <p:nvPicPr>
          <p:cNvPr id="3074" name="Picture 2" descr="http://upload.wikimedia.org/wikipedia/commons/thumb/c/c2/Chadwick.jpg/162px-Chadw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2895600" cy="4093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Erwin </a:t>
            </a:r>
            <a:r>
              <a:rPr lang="en-US" u="sng" dirty="0" smtClean="0">
                <a:solidFill>
                  <a:srgbClr val="C00000"/>
                </a:solidFill>
              </a:rPr>
              <a:t>Schrodinger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Werner </a:t>
            </a:r>
            <a:r>
              <a:rPr lang="en-US" u="sng" dirty="0" smtClean="0">
                <a:solidFill>
                  <a:srgbClr val="C00000"/>
                </a:solidFill>
              </a:rPr>
              <a:t>Heisenberg</a:t>
            </a:r>
          </a:p>
          <a:p>
            <a:pPr lvl="1"/>
            <a:r>
              <a:rPr lang="en-US" dirty="0" smtClean="0"/>
              <a:t>Helped improve the modern atomic theory. </a:t>
            </a:r>
          </a:p>
          <a:p>
            <a:pPr lvl="2"/>
            <a:r>
              <a:rPr lang="en-US" dirty="0" smtClean="0"/>
              <a:t>For Example – They determined that </a:t>
            </a:r>
            <a:r>
              <a:rPr lang="en-US" b="1" u="sng" dirty="0" smtClean="0">
                <a:solidFill>
                  <a:srgbClr val="0070C0"/>
                </a:solidFill>
              </a:rPr>
              <a:t>electrons do not orbit the nucleus in defined pathways. They orbit in levels and form clouds.  </a:t>
            </a:r>
            <a:r>
              <a:rPr lang="en-US" dirty="0" smtClean="0"/>
              <a:t>The exact location of the electron cannot be known.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799" y="2133600"/>
            <a:ext cx="3360243" cy="3124200"/>
          </a:xfrm>
          <a:noFill/>
          <a:ln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 Atomic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Modern Model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Today our model of the atom is one with the nucleus in the center and a “electron cloud” around the nucleus to show the areas where an electron might be found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hlinkClick r:id="rId2"/>
              </a:rPr>
              <a:t>Review Video</a:t>
            </a:r>
            <a:endParaRPr lang="en-US" sz="2800" dirty="0"/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4343400"/>
            <a:ext cx="2514600" cy="2338388"/>
          </a:xfrm>
          <a:noFill/>
          <a:ln/>
        </p:spPr>
      </p:pic>
      <p:pic>
        <p:nvPicPr>
          <p:cNvPr id="39942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56350" y="1371600"/>
            <a:ext cx="278765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There are a few limitations (problems) that occur anytime you try to make a model of an atom.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Problems with using a model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Atoms are too small to </a:t>
            </a:r>
            <a:r>
              <a:rPr lang="en-US" dirty="0" err="1" smtClean="0"/>
              <a:t>see.Right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2447925" cy="2185988"/>
          </a:xfrm>
          <a:noFill/>
          <a:ln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447800"/>
            <a:ext cx="2163763" cy="2185988"/>
          </a:xfrm>
          <a:noFill/>
          <a:ln/>
        </p:spPr>
      </p:pic>
      <p:pic>
        <p:nvPicPr>
          <p:cNvPr id="308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69163" y="1447800"/>
            <a:ext cx="1874837" cy="2187575"/>
          </a:xfrm>
          <a:noFill/>
          <a:ln/>
        </p:spPr>
      </p:pic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495800" cy="21875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447800"/>
            <a:ext cx="2819400" cy="1860550"/>
          </a:xfrm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429000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419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334000" y="3733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About </a:t>
            </a:r>
            <a:r>
              <a:rPr lang="en-US" sz="1000" dirty="0" smtClean="0"/>
              <a:t>6,000,000,000           </a:t>
            </a:r>
            <a:r>
              <a:rPr lang="en-US" sz="1000" dirty="0"/>
              <a:t>(6 billion) people live on the earth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391400" y="3733800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About 300,000,000   (300 million) people live in the USA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28600" y="624840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About 2,500,000 (2 </a:t>
            </a:r>
            <a:r>
              <a:rPr lang="en-US" sz="1000" dirty="0" smtClean="0"/>
              <a:t>.5 million) </a:t>
            </a:r>
            <a:r>
              <a:rPr lang="en-US" sz="1000" dirty="0"/>
              <a:t>people live in Utah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362200" y="59436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The average person is made of around 65,000,000,000,000 </a:t>
            </a:r>
            <a:r>
              <a:rPr lang="en-US" sz="1000" dirty="0" smtClean="0"/>
              <a:t> to 10    100,000,000,000,000( 65  -100 trillion</a:t>
            </a:r>
            <a:r>
              <a:rPr lang="en-US" sz="1000" dirty="0"/>
              <a:t>) </a:t>
            </a:r>
            <a:r>
              <a:rPr lang="en-US" sz="1000" dirty="0" smtClean="0"/>
              <a:t>cells		</a:t>
            </a:r>
            <a:r>
              <a:rPr lang="en-US" sz="1000" dirty="0" err="1" smtClean="0"/>
              <a:t>Cells</a:t>
            </a:r>
            <a:endParaRPr lang="en-US" sz="1000" dirty="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010400" y="4648200"/>
            <a:ext cx="1905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There are about 7,000,000,000,000,000             (7 quadrillion) atoms in one cell.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52400" y="3657600"/>
            <a:ext cx="205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There are between 100 billion and 400 billion stars in our galaxy.</a:t>
            </a:r>
          </a:p>
        </p:txBody>
      </p:sp>
      <p:pic>
        <p:nvPicPr>
          <p:cNvPr id="1026" name="Picture 2" descr="C:\Documents and Settings\thutchinson\Local Settings\Temporary Internet Files\Content.IE5\LKPIK107\MC90029224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267200"/>
            <a:ext cx="1981200" cy="20103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6600" y="2209800"/>
            <a:ext cx="160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hlinkClick r:id="rId9"/>
              </a:rPr>
              <a:t>Size and Scale Link</a:t>
            </a:r>
            <a:r>
              <a:rPr lang="en-US" sz="1000" dirty="0"/>
              <a:t> Universe</a:t>
            </a:r>
          </a:p>
          <a:p>
            <a:r>
              <a:rPr lang="en-US" sz="1000" u="sng" dirty="0">
                <a:hlinkClick r:id="rId10"/>
              </a:rPr>
              <a:t>Size and Scale Link Atom</a:t>
            </a:r>
            <a:endParaRPr lang="en-US" sz="1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Problems with using a model atom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1- You can’t accurately show the distance between particles in the atom.</a:t>
            </a:r>
          </a:p>
          <a:p>
            <a:pPr lvl="1"/>
            <a:r>
              <a:rPr lang="en-US" sz="2000"/>
              <a:t>If the nucleus were the size of a bean, the atom would be the size of a football stadium.</a:t>
            </a:r>
          </a:p>
          <a:p>
            <a:pPr lvl="1"/>
            <a:r>
              <a:rPr lang="en-US" sz="2000"/>
              <a:t>If the nucleus were the size of a tennis ball, the electrons would reach 4 miles out.</a:t>
            </a:r>
          </a:p>
        </p:txBody>
      </p:sp>
      <p:pic>
        <p:nvPicPr>
          <p:cNvPr id="5325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28009" y="1600200"/>
            <a:ext cx="3278982" cy="2185988"/>
          </a:xfrm>
          <a:noFill/>
          <a:ln/>
        </p:spPr>
      </p:pic>
      <p:pic>
        <p:nvPicPr>
          <p:cNvPr id="53256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317794" y="3938588"/>
            <a:ext cx="2699411" cy="2187575"/>
          </a:xfrm>
          <a:noFill/>
          <a:ln/>
        </p:spPr>
      </p:pic>
      <p:pic>
        <p:nvPicPr>
          <p:cNvPr id="53253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736013" y="2362200"/>
            <a:ext cx="407987" cy="457200"/>
          </a:xfrm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038600"/>
            <a:ext cx="37719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The motion of electrons cannot be accurately shown in most models.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do not move in nice circular orbits around the nucleus, but that is how most models have to show them, because they can’t show the electron movement.</a:t>
            </a: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00200"/>
            <a:ext cx="4038600" cy="3810000"/>
          </a:xfr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Problems with using a model atom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486400" y="5562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Electron motion video clip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proportion of each atom sub-particle cannot be accurately displayed in models of the atom.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Problems with using a model atom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models useful?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Our current model of the atom will probably change as we learn more, experiment more, and build on the knowledge of those who came before.</a:t>
            </a:r>
          </a:p>
        </p:txBody>
      </p:sp>
      <p:pic>
        <p:nvPicPr>
          <p:cNvPr id="419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833" y="2256046"/>
            <a:ext cx="3333334" cy="3333334"/>
          </a:xfr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tomselementscompoundmix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644810" cy="2286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It All Work?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962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Atoms build molecules. Molecules build compounds. </a:t>
            </a:r>
          </a:p>
          <a:p>
            <a:pPr algn="ctr"/>
            <a:r>
              <a:rPr lang="en-US" dirty="0" smtClean="0"/>
              <a:t> For example: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Carbon (C) , Hydrogen (H) and Oxygen (atoms) build sugar molecules (C6H12 O6)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Oxygen atoms (O) build Oxygen gas molecules (O2)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Sodium atoms (Na) and Chlorine atoms (</a:t>
            </a:r>
            <a:r>
              <a:rPr lang="en-US" dirty="0" err="1" smtClean="0"/>
              <a:t>Cl</a:t>
            </a:r>
            <a:r>
              <a:rPr lang="en-US" dirty="0" smtClean="0"/>
              <a:t>) build salt molecules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267200" cy="4525963"/>
          </a:xfrm>
        </p:spPr>
        <p:txBody>
          <a:bodyPr/>
          <a:lstStyle/>
          <a:p>
            <a:r>
              <a:rPr lang="en-US" dirty="0" smtClean="0"/>
              <a:t>Let’s add to our knowledge of the levels of organization.</a:t>
            </a:r>
          </a:p>
          <a:p>
            <a:r>
              <a:rPr lang="en-US" dirty="0" smtClean="0"/>
              <a:t>Summary:</a:t>
            </a:r>
          </a:p>
          <a:p>
            <a:pPr>
              <a:buNone/>
            </a:pPr>
            <a:r>
              <a:rPr lang="en-US" dirty="0" smtClean="0"/>
              <a:t>Protons + Neutrons + Electrons = Atoms</a:t>
            </a:r>
            <a:endParaRPr lang="en-US" dirty="0"/>
          </a:p>
        </p:txBody>
      </p:sp>
      <p:pic>
        <p:nvPicPr>
          <p:cNvPr id="5" name="Content Placeholder 4" descr="levels of organiz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3657600" cy="3657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It All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…How </a:t>
            </a:r>
            <a:r>
              <a:rPr lang="en-US" sz="4000" dirty="0"/>
              <a:t>could we possibly know so much about them?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4958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If you counted one atom per second, it would take you 221,968,544 years to count all of the atoms in one cell</a:t>
            </a:r>
            <a:r>
              <a:rPr lang="en-US" sz="2800" dirty="0" smtClean="0"/>
              <a:t>!</a:t>
            </a:r>
          </a:p>
          <a:p>
            <a:r>
              <a:rPr lang="en-US" sz="2800" dirty="0" smtClean="0">
                <a:hlinkClick r:id="rId2"/>
              </a:rPr>
              <a:t>Size Scale Example</a:t>
            </a:r>
            <a:endParaRPr lang="en-US" sz="2800" dirty="0" smtClean="0"/>
          </a:p>
          <a:p>
            <a:r>
              <a:rPr lang="en-US" sz="2800" dirty="0" smtClean="0"/>
              <a:t>Investigate:</a:t>
            </a:r>
          </a:p>
          <a:p>
            <a:pPr lvl="1"/>
            <a:r>
              <a:rPr lang="en-US" sz="2400" dirty="0" smtClean="0"/>
              <a:t>1. How many atoms are in a penny? 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20 thousand Billion </a:t>
            </a:r>
            <a:r>
              <a:rPr lang="en-US" sz="2000" dirty="0" err="1" smtClean="0">
                <a:solidFill>
                  <a:srgbClr val="FF0000"/>
                </a:solidFill>
              </a:rPr>
              <a:t>Billion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20,000,000,000,000,000,000,000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2x10 to 22</a:t>
            </a:r>
            <a:r>
              <a:rPr lang="en-US" sz="2000" baseline="30000" dirty="0">
                <a:solidFill>
                  <a:srgbClr val="FF0000"/>
                </a:solidFill>
              </a:rPr>
              <a:t>nd</a:t>
            </a:r>
            <a:r>
              <a:rPr lang="en-US" sz="2000" dirty="0">
                <a:solidFill>
                  <a:srgbClr val="FF0000"/>
                </a:solidFill>
              </a:rPr>
              <a:t> power. </a:t>
            </a:r>
          </a:p>
          <a:p>
            <a:pPr lvl="1"/>
            <a:r>
              <a:rPr lang="en-US" sz="2400" dirty="0" smtClean="0"/>
              <a:t>2. How many atoms = the thickness of aluminum foil? </a:t>
            </a:r>
          </a:p>
          <a:p>
            <a:pPr lvl="2"/>
            <a:r>
              <a:rPr lang="en-US" sz="2200" b="1" dirty="0" smtClean="0">
                <a:solidFill>
                  <a:srgbClr val="FF0000"/>
                </a:solidFill>
              </a:rPr>
              <a:t>50,000</a:t>
            </a:r>
          </a:p>
          <a:p>
            <a:pPr lvl="1"/>
            <a:r>
              <a:rPr lang="en-US" sz="2400" dirty="0" smtClean="0"/>
              <a:t>3. How many atoms are in a grain of salt? </a:t>
            </a:r>
          </a:p>
          <a:p>
            <a:pPr lvl="2"/>
            <a:r>
              <a:rPr lang="en-US" sz="1600" b="1" dirty="0"/>
              <a:t>1.2x10</a:t>
            </a:r>
            <a:r>
              <a:rPr lang="en-US" sz="1600" b="1" baseline="30000" dirty="0"/>
              <a:t>18</a:t>
            </a:r>
            <a:r>
              <a:rPr lang="en-US" sz="1600" b="1" dirty="0"/>
              <a:t> atoms</a:t>
            </a:r>
            <a:r>
              <a:rPr lang="en-US" sz="1600" dirty="0"/>
              <a:t>, half of which are sodium atoms. (The other half is chlorine atoms, of </a:t>
            </a:r>
            <a:r>
              <a:rPr lang="en-US" sz="1600" dirty="0" smtClean="0"/>
              <a:t>course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12,000,000,000,000,000,000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sz="1100" dirty="0" smtClean="0"/>
              <a:t>.</a:t>
            </a:r>
            <a:endParaRPr lang="en-US" sz="2200" b="1" baseline="30000" dirty="0" smtClean="0"/>
          </a:p>
          <a:p>
            <a:pPr lvl="1"/>
            <a:r>
              <a:rPr lang="en-US" sz="2800" dirty="0" smtClean="0"/>
              <a:t>Read page 80.</a:t>
            </a:r>
            <a:endParaRPr lang="en-US" sz="2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239000" y="1447800"/>
            <a:ext cx="1752600" cy="1752600"/>
          </a:xfrm>
          <a:noFill/>
          <a:ln/>
        </p:spPr>
      </p:pic>
      <p:pic>
        <p:nvPicPr>
          <p:cNvPr id="1026" name="Picture 2" descr="http://t1.gstatic.com/images?q=tbn:ANd9GcQ3Y6pMdiODc6z4F-eVOxKnAIyqDzVZYnT7SxDyqWjKllnC9yX8Jg:ocean.tamu.edu/~wormuth/chemical/solidsaltstructu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2514600" cy="22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S7D1HOaDCcZUKQGQTqQXFlFXIZX0CVzOs7ZzEDrWFHQ-7ohlku:https://online.science.psu.edu/sites/default/files/biol011/BIOL11-Lesson2-Atoms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87004"/>
            <a:ext cx="3748518" cy="19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heck is a Mole?</a:t>
            </a:r>
            <a:endParaRPr lang="en-US" dirty="0"/>
          </a:p>
        </p:txBody>
      </p:sp>
      <p:pic>
        <p:nvPicPr>
          <p:cNvPr id="1026" name="Picture 2" descr="https://www.shodor.org/os411/courses/411a/module02/unit08/images/carbonmo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0305"/>
            <a:ext cx="3810000" cy="38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3622"/>
            <a:ext cx="3084899" cy="183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28" y="3715307"/>
            <a:ext cx="251984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800600" y="1752600"/>
            <a:ext cx="3200400" cy="1962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ultiply 7"/>
          <p:cNvSpPr/>
          <p:nvPr/>
        </p:nvSpPr>
        <p:spPr>
          <a:xfrm>
            <a:off x="5562600" y="1447800"/>
            <a:ext cx="2627699" cy="199969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77829"/>
            <a:ext cx="16827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5791200"/>
            <a:ext cx="838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500" dirty="0"/>
              <a:t>Think of moles as a "chemist's dozen". Just as 12 eggs is a dozen eggs, 6.02 × 10</a:t>
            </a:r>
            <a:r>
              <a:rPr lang="en-US" sz="1500" baseline="30000" dirty="0"/>
              <a:t>23</a:t>
            </a:r>
            <a:r>
              <a:rPr lang="en-US" sz="1500" dirty="0"/>
              <a:t> eggs is a mole of eggs. 6.02 × 10</a:t>
            </a:r>
            <a:r>
              <a:rPr lang="en-US" sz="1500" baseline="30000" dirty="0"/>
              <a:t>23</a:t>
            </a:r>
            <a:r>
              <a:rPr lang="en-US" sz="1500" dirty="0"/>
              <a:t> molecules of oxygen is a mole of oxygen</a:t>
            </a:r>
            <a:r>
              <a:rPr lang="en-US" sz="1500" dirty="0" smtClean="0"/>
              <a:t>. </a:t>
            </a:r>
            <a:r>
              <a:rPr lang="en-US" sz="1500" u="sng" dirty="0" smtClean="0"/>
              <a:t>A mole is that number of molecules in a substance.</a:t>
            </a:r>
            <a:endParaRPr lang="en-US" sz="1500" b="1" u="sng" baseline="30000" dirty="0"/>
          </a:p>
        </p:txBody>
      </p:sp>
    </p:spTree>
    <p:extLst>
      <p:ext uri="{BB962C8B-B14F-4D97-AF65-F5344CB8AC3E}">
        <p14:creationId xmlns:p14="http://schemas.microsoft.com/office/powerpoint/2010/main" val="32043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A Mole is a mole but the volume and mass of 1 mole varies from 1 element to the next</a:t>
            </a:r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5993"/>
            <a:ext cx="791410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526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1 Mole of an element or compound is the amount of molecules in that element or compound = to 12 grams of carbon which is </a:t>
            </a:r>
            <a:r>
              <a:rPr lang="en-US" sz="2400" dirty="0" smtClean="0"/>
              <a:t>Avogadro’s </a:t>
            </a:r>
            <a:r>
              <a:rPr lang="en-US" sz="2400" dirty="0"/>
              <a:t># </a:t>
            </a:r>
            <a:r>
              <a:rPr lang="en-US" sz="2400" dirty="0" smtClean="0"/>
              <a:t>of </a:t>
            </a:r>
            <a:r>
              <a:rPr lang="en-US" sz="2400" dirty="0"/>
              <a:t>6.022 x </a:t>
            </a:r>
            <a:r>
              <a:rPr lang="en-US" sz="2400" dirty="0" smtClean="0"/>
              <a:t>10</a:t>
            </a:r>
            <a:r>
              <a:rPr lang="en-US" sz="2400" b="1" baseline="30000" dirty="0" smtClean="0"/>
              <a:t>23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3480" y="3124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 mole = 32 g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09682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 mole = 294 g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7759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 mole = 342 g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5892" y="3078331"/>
            <a:ext cx="83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 mole = 58.4 g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31241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 mole = 55.8 g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571500" y="6019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1100" dirty="0" smtClean="0">
                <a:latin typeface="Arial Black" panose="020B0A04020102020204" pitchFamily="34" charset="0"/>
              </a:rPr>
              <a:t>See mole jars of salt and sugar. </a:t>
            </a:r>
            <a:endParaRPr lang="en-US" sz="2200" b="1" baseline="3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Salt in Water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s://learnbiochemistry.files.wordpress.com/2011/08/nacl2.gif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81656"/>
            <a:ext cx="556845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Who are these people?</a:t>
            </a:r>
          </a:p>
        </p:txBody>
      </p:sp>
      <p:pic>
        <p:nvPicPr>
          <p:cNvPr id="7171" name="Picture 3" descr="democr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15408" y="1691640"/>
            <a:ext cx="1784961" cy="2185988"/>
          </a:xfrm>
          <a:noFill/>
        </p:spPr>
      </p:pic>
      <p:pic>
        <p:nvPicPr>
          <p:cNvPr id="7172" name="Picture 4" descr="dalton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391400" y="2001520"/>
            <a:ext cx="1346200" cy="1397000"/>
          </a:xfrm>
          <a:noFill/>
        </p:spPr>
      </p:pic>
      <p:pic>
        <p:nvPicPr>
          <p:cNvPr id="7173" name="Picture 5" descr="jjtho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2514600" y="4386262"/>
            <a:ext cx="1647825" cy="2028825"/>
          </a:xfrm>
          <a:noFill/>
        </p:spPr>
      </p:pic>
      <p:pic>
        <p:nvPicPr>
          <p:cNvPr id="7174" name="Picture 6" descr="boh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781800" y="4485132"/>
            <a:ext cx="1895475" cy="1885950"/>
          </a:xfrm>
          <a:noFill/>
        </p:spPr>
      </p:pic>
      <p:sp>
        <p:nvSpPr>
          <p:cNvPr id="11271" name="AutoShape 7" descr="Ernest Rutherford"/>
          <p:cNvSpPr>
            <a:spLocks noChangeAspect="1" noChangeArrowheads="1"/>
          </p:cNvSpPr>
          <p:nvPr/>
        </p:nvSpPr>
        <p:spPr bwMode="auto">
          <a:xfrm>
            <a:off x="3905250" y="2486025"/>
            <a:ext cx="1333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AutoShape 8" descr="Ernest Rutherford"/>
          <p:cNvSpPr>
            <a:spLocks noChangeAspect="1" noChangeArrowheads="1"/>
          </p:cNvSpPr>
          <p:nvPr/>
        </p:nvSpPr>
        <p:spPr bwMode="auto">
          <a:xfrm>
            <a:off x="3905250" y="2486025"/>
            <a:ext cx="1333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7" name="Picture 9" descr="rutherfo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371975"/>
            <a:ext cx="157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1676400"/>
            <a:ext cx="365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In this lesson, we’ll learn about the </a:t>
            </a:r>
            <a:r>
              <a:rPr lang="en-US" sz="2400" dirty="0" smtClean="0"/>
              <a:t>scientists </a:t>
            </a:r>
            <a:r>
              <a:rPr lang="en-US" sz="2400" dirty="0"/>
              <a:t>whose quests for knowledge about the fundamental nature of the universe helped define our </a:t>
            </a:r>
            <a:r>
              <a:rPr lang="en-US" sz="2400" dirty="0" smtClean="0"/>
              <a:t>views about atoms.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" y="594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Text Page 80.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2" grpId="0" build="p"/>
      <p:bldP spid="7173" grpId="0" build="p"/>
      <p:bldP spid="7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670833"/>
              </p:ext>
            </p:extLst>
          </p:nvPr>
        </p:nvGraphicFramePr>
        <p:xfrm>
          <a:off x="381000" y="1719263"/>
          <a:ext cx="8407401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67"/>
                <a:gridCol w="2802467"/>
                <a:gridCol w="28024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Scientist Name</a:t>
                      </a:r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</a:t>
                      </a:r>
                      <a:r>
                        <a:rPr lang="en-US" baseline="0" dirty="0" smtClean="0"/>
                        <a:t> Detail</a:t>
                      </a:r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 of Contribution</a:t>
                      </a:r>
                      <a:endParaRPr lang="en-US" dirty="0"/>
                    </a:p>
                  </a:txBody>
                  <a:tcPr marL="93416" marR="93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Democritus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416" marR="93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John Dalton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416" marR="93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J.J. Thompson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416" marR="93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Ernest Rutherford</a:t>
                      </a:r>
                    </a:p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416" marR="93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Niels</a:t>
                      </a:r>
                      <a:r>
                        <a:rPr lang="en-US" dirty="0" smtClean="0"/>
                        <a:t> Bohr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416" marR="93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416" marR="93416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this data table please.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06375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Atomic Theory Development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5017</TotalTime>
  <Words>1608</Words>
  <Application>Microsoft Office PowerPoint</Application>
  <PresentationFormat>On-screen Show (4:3)</PresentationFormat>
  <Paragraphs>181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Grid</vt:lpstr>
      <vt:lpstr>Atomic History</vt:lpstr>
      <vt:lpstr>Quick Review of Particles</vt:lpstr>
      <vt:lpstr>Atoms are too small to see.Right?</vt:lpstr>
      <vt:lpstr>…How could we possibly know so much about them?</vt:lpstr>
      <vt:lpstr>What the heck is a Mole?</vt:lpstr>
      <vt:lpstr>A Mole is a mole but the volume and mass of 1 mole varies from 1 element to the next</vt:lpstr>
      <vt:lpstr>Table Salt in Water</vt:lpstr>
      <vt:lpstr>Who are these people?</vt:lpstr>
      <vt:lpstr>Complete this data table please.</vt:lpstr>
      <vt:lpstr>A Greek beginning</vt:lpstr>
      <vt:lpstr>After the Greeks</vt:lpstr>
      <vt:lpstr>Aristotle</vt:lpstr>
      <vt:lpstr>John Dalton (1803)</vt:lpstr>
      <vt:lpstr>John Dalton (1803)</vt:lpstr>
      <vt:lpstr>After Dalton</vt:lpstr>
      <vt:lpstr>J. J. Thompson (1897)</vt:lpstr>
      <vt:lpstr>J. J. Thompson (1887)</vt:lpstr>
      <vt:lpstr>J. J. Thompson (1887)</vt:lpstr>
      <vt:lpstr>Thompson’s Plum Pudding Model of the Atom</vt:lpstr>
      <vt:lpstr>What is a model in science?</vt:lpstr>
      <vt:lpstr>Rutherford (1909)</vt:lpstr>
      <vt:lpstr>Rutherford (1909 -1911)</vt:lpstr>
      <vt:lpstr>Rutherford (1909 -1911)</vt:lpstr>
      <vt:lpstr>Rutherford (1909 -1911)</vt:lpstr>
      <vt:lpstr>Niels Bohr (1913)</vt:lpstr>
      <vt:lpstr>The discovery of the neutron.</vt:lpstr>
      <vt:lpstr>The Modern Atomic Theory</vt:lpstr>
      <vt:lpstr>Our Modern Model</vt:lpstr>
      <vt:lpstr>Problems with using a model atom</vt:lpstr>
      <vt:lpstr>Problems with using a model atom</vt:lpstr>
      <vt:lpstr>Problems with using a model atom</vt:lpstr>
      <vt:lpstr>Problems with using a model atom</vt:lpstr>
      <vt:lpstr>Why are models useful? </vt:lpstr>
      <vt:lpstr>Future Models</vt:lpstr>
      <vt:lpstr>So How Does It All Work?</vt:lpstr>
      <vt:lpstr>So How Does It All Work?</vt:lpstr>
    </vt:vector>
  </TitlesOfParts>
  <Company>LCSD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History</dc:title>
  <dc:creator>MLMS</dc:creator>
  <cp:lastModifiedBy>LCSD Elementary</cp:lastModifiedBy>
  <cp:revision>84</cp:revision>
  <cp:lastPrinted>2015-10-29T14:08:58Z</cp:lastPrinted>
  <dcterms:created xsi:type="dcterms:W3CDTF">2009-02-02T19:48:42Z</dcterms:created>
  <dcterms:modified xsi:type="dcterms:W3CDTF">2015-11-03T22:19:05Z</dcterms:modified>
</cp:coreProperties>
</file>